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3"/>
  </p:notesMasterIdLst>
  <p:sldIdLst>
    <p:sldId id="257" r:id="rId3"/>
    <p:sldId id="277" r:id="rId4"/>
    <p:sldId id="279" r:id="rId5"/>
    <p:sldId id="256" r:id="rId6"/>
    <p:sldId id="287" r:id="rId7"/>
    <p:sldId id="258" r:id="rId8"/>
    <p:sldId id="289" r:id="rId9"/>
    <p:sldId id="280" r:id="rId10"/>
    <p:sldId id="284" r:id="rId11"/>
    <p:sldId id="28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415"/>
    <a:srgbClr val="FFFF00"/>
    <a:srgbClr val="DEE124"/>
    <a:srgbClr val="FF9F80"/>
    <a:srgbClr val="A39C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980" autoAdjust="0"/>
  </p:normalViewPr>
  <p:slideViewPr>
    <p:cSldViewPr snapToGrid="0">
      <p:cViewPr varScale="1">
        <p:scale>
          <a:sx n="69" d="100"/>
          <a:sy n="69" d="100"/>
        </p:scale>
        <p:origin x="10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DE8A0-082E-4558-82A3-09DED71BEFF6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4FE6D-4F50-4D6F-B833-9F9EFAE4C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613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4FE6D-4F50-4D6F-B833-9F9EFAE4C2D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4FE6D-4F50-4D6F-B833-9F9EFAE4C2D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008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4FE6D-4F50-4D6F-B833-9F9EFAE4C2D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135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4FE6D-4F50-4D6F-B833-9F9EFAE4C2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25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4FE6D-4F50-4D6F-B833-9F9EFAE4C2D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392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4FE6D-4F50-4D6F-B833-9F9EFAE4C2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17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4FE6D-4F50-4D6F-B833-9F9EFAE4C2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5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0B022-7ED6-3A21-1012-78D9EC0A8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48F758-261F-ED01-EE7E-EAEFA7612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618B6-38E2-8E01-DD72-E30C1E1B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F8713-A3B3-FD95-0102-E1663BB7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AED641-A109-FD7E-4D70-AFD6FC20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32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9F986-A28E-E557-A9A9-BE2317EF9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FEF13B-B0C5-5397-D5F0-DDB5FD211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9460EC-0850-A321-4994-FEDC4B9AC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264950-A079-80E9-4368-9AD50B2B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4E0B92-1AF7-7A0A-7322-F16CCCF1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E67449-9568-2F09-6F39-70993B17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7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4DF46-E2AB-8D2C-DA01-C2636DAA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4569F4-22CF-7104-9599-866684B53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01464D-DEBF-735F-2113-0EC957F4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6412F9-6990-6958-8905-0745AC6A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C495F1-1DD3-0729-EE92-687347D0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070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6D0ECA-EA1E-66C8-CCFC-603BF22D9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A4AC92-F53A-8AF3-C435-4A1266041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996EE6-452A-4B48-8A27-053829270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9A7674-C0C1-4AC9-07B6-7AEFF53F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9A6F59-1B8E-EEEB-CCDC-2169BD14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91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810FF-2977-A5B8-BF67-548C6C747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ACAEA5-9095-13D3-F456-DB1A35208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2A72AF-17DE-B803-F2CF-037E3A6EC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17C17A-8129-9CAB-A223-D321A39B0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232015-140F-FF43-16E7-D23E2984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602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5A5C5-3D89-CBBA-5B33-F0615065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DA5BC7-3CFF-BB31-FFA2-1A204AE1F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F9CBB4-F045-22E7-CB8D-438E0BD53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2F825F-37A6-E042-C56C-DB38625E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C05434-DEA0-13B7-B906-683D705C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64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E5A52-911F-FB99-63E6-806BD548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1BC256-0204-5672-A60A-B20DB37BD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30F12A-7E79-8ED6-32AF-AC557FAB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78825-8050-ED39-8D1A-457E872B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06E5F0-E103-188E-EC17-DEE012EE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426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E2B37-A96C-F877-2D5F-5F4545B3A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AEC2B-C314-5E2E-18ED-7375D4552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FFEF7F-D570-2E40-563F-76740F681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5D2711-A6DD-C5C0-CE89-8C936078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9C2EB3-D4FB-AB77-CC60-DD974E1D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EE6CE-EE27-0E14-33C4-1B1C586E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430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2B281-8823-1F9B-A6FF-506CF77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0801A8-9550-527A-40EA-AFC1D2F15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AE5BFB-3DEF-CA2F-9251-43749B731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DB8222-7443-08F3-6545-5B9866F12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0338D49-8519-E299-1782-7DD837330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63D987-573D-7664-E161-6C077056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7148CCB-AF92-6217-9662-C667C58E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F5538A-1AEA-62F6-0210-82F104E1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246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00DD4-431A-143E-B570-2ECEC8F1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79F12E-939F-CD06-D9E0-F19A22B8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50642F-0CBE-EAD1-F926-3CAA28F23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C38A51-17EB-0730-26A7-15C50641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492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A40E96-64DE-72C6-47AD-2D29931E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F7F261-E5B6-DD51-0A5E-CFB550268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6A74F3-8C39-8DEC-6997-E9519A11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54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86DDD-7313-AE19-3E88-E4224E55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B7ACC1-A2DC-5BE9-6F01-6E7B65EAE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A99013-98D5-AABA-1CA4-288EEA317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028FE9-7BD5-E2B1-DD62-80FA3EFCB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E59D72-4E13-0AD9-9EBE-742927C0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48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E50EE-497C-192E-B1FD-5DED1CD0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AA963C-D706-B604-FFB2-17B3AEE95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2CC0F7-180B-6D96-4C86-7027E1E21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270484-B9F1-7108-8545-DAA5F4C3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23C9EC-B02F-2F87-C33E-37F7BBC6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04257B-7188-D73B-BFEB-8578DD88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433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DE8D5-F668-8605-CA6C-0BAA96DC8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1DEB7E-F125-AB76-0712-C1EE3CFCE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11F6E2-0C09-B653-DEFB-F4FA68B38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602F12-8FB9-ADEB-633E-2DD3BE7D7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9E433A-4A32-1433-F3B7-45AC428F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EF08FC-7F10-9EF2-29CB-ECF47653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641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ACD6F-F5C1-A9D1-6733-A5C8398C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06AF23-CA55-76A1-106D-4BCEE36A0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F0E60A-6938-75EB-E41B-324C38C4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43D607-E044-19ED-7613-5AD710C3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B1A9BC-A13E-B72D-B92E-D359A9E46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201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066521-8373-54A0-98C9-90D8494D8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1D1EFD-D275-6212-034A-EFFC44E67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EA708-1646-319C-F552-5CDDAC82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7645C7-C5B3-D3B4-3004-562860CFF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723594-7BB6-86A9-9FCF-77679D68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0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72037-EBED-261F-082B-4B8C08B3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8A8C84-3319-EF4B-D7D2-AF3F3659A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B8CBDC-F8D9-0871-759B-DB39F9DF6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E3CECC-814A-A6A1-2FAA-21EDE01E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84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9DFD4-0858-14F6-6A24-34714340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10BA57-83A4-C01B-FF94-23F67EB3A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AF35D0-437C-98C5-A5E1-4D82B34FB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2693B0-E494-4672-9590-52D80A06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50ADCF-2081-0BCE-5E07-F8045DC4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88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41C9B-1847-D274-62B8-B09A7B6E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3409F0-215A-6E91-AEE7-BCC2133FC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56B5C2-6A5A-3060-70A0-A9CEC9168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3C099F-FA52-4595-7610-512165DB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6D01FA-380D-EB07-4955-5440F4BC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05CCAE-0DAF-1EF2-4B6C-F8999A20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15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2AE12-CB07-4F50-0221-141E4838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9817EB-100E-3D2A-390E-D49F21E17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16C0D7-940F-E9D9-677D-363D37E11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80F94D-44C8-F5E8-C41D-DAD7E2EB2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2B4901-A1CA-78ED-7012-847300AB4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EFDFC4-6AC6-E8BD-3869-ED370C35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BC77C3-153E-D02F-6270-37877E0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5086D5-1968-F21A-9BB4-3C3FAC10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2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E6A69-5B96-6A22-4A77-BA435A09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7715D5-084A-7306-87A9-6306F58F9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FC611B-9511-D2C1-9C24-9A0E51FA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4FEC38-3B98-0E6F-C062-3CBC0E07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54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621007-893B-BCC0-7C9D-D7F8C3B1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70A51D-B085-6B03-EE59-D96584D2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738715-5675-BA22-6A98-E0E54657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60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24907-AD6E-68D1-1C8B-B20BC7FA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E0039-6FC1-1FE4-74A0-839C65E18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6F95E4-C1C7-196F-64A8-12A789100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E5F2C9-BCBA-0B24-329F-49198C42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B79959-9688-2E51-6AF0-005C947E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8A847A-AFFA-DC94-F0E3-0BF3B453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43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66569E2-143D-0F37-07F6-46C4B007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CCF14E-5F30-2FE3-1BEF-5C7914C58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A802A-7F73-8A51-E3FE-4103F9081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2D68C-0053-47F5-A33F-53D0337C78D4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465155-AEB4-5EDA-1CCA-324631605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D795AB-F23F-D03A-075E-95934B6B1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C61B1-74B7-45E2-AB97-F4BB9CACC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06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8A4A70-05A6-4BA7-4EF9-9DDC4BF7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C53D2F-6947-23B1-E233-7BA2D8E8A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87CCA-6B79-4AA8-0179-0DF6DAEEC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3F6BB-D8D1-40E1-B169-3A11DFD0352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5702BC-312E-966A-5E42-DF49BACA0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C15CB-C515-2B08-CFEE-4D5E21653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750E9-19CE-4EFD-BFC3-DD1B89D78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9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.w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w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w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6" descr="20150416 tum logo blau png final.png">
            <a:extLst>
              <a:ext uri="{FF2B5EF4-FFF2-40B4-BE49-F238E27FC236}">
                <a16:creationId xmlns:a16="http://schemas.microsoft.com/office/drawing/2014/main" id="{0C8225A6-9F7C-195F-A49F-EB440DD3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150" y="293520"/>
            <a:ext cx="860578" cy="453240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800BF2-E965-E91E-0A9C-7228EA14C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693" y="3545772"/>
            <a:ext cx="4885956" cy="32858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4403FF-C03A-FC56-6D54-81729A222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751" y="87096"/>
            <a:ext cx="4989249" cy="31806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B3CFCDD-3F71-1A2C-5F88-F24A2CF77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6761" y="3207582"/>
            <a:ext cx="2385910" cy="49990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ACDFD23-3036-5E96-5DF2-724396D55B6D}"/>
              </a:ext>
            </a:extLst>
          </p:cNvPr>
          <p:cNvSpPr txBox="1"/>
          <p:nvPr/>
        </p:nvSpPr>
        <p:spPr>
          <a:xfrm>
            <a:off x="757003" y="2690734"/>
            <a:ext cx="6228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Input: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CityGML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OSM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Conversion from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CityGML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 Shapefile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Linking the polygons in the same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Output: two Index tables and a Statistic table (CSV)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05889E-E977-28D9-4D31-8F080F93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590103" cy="17764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Python Script for Spatial Joining for 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CityGML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OSM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v2.1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C91892-38B8-865A-1486-05D0FDB9A111}"/>
              </a:ext>
            </a:extLst>
          </p:cNvPr>
          <p:cNvSpPr txBox="1">
            <a:spLocks/>
          </p:cNvSpPr>
          <p:nvPr/>
        </p:nvSpPr>
        <p:spPr>
          <a:xfrm>
            <a:off x="9948113" y="6556860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299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EAEFD5-B298-E46F-87DA-4138A6DD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29" y="1112670"/>
            <a:ext cx="2349894" cy="26471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4C392D-B540-F3F2-48C8-25880E8E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601" y="936240"/>
            <a:ext cx="2444796" cy="23199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D7CEA1-5201-7484-A750-7CB345EE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58" y="3862547"/>
            <a:ext cx="2840576" cy="2889710"/>
          </a:xfrm>
          <a:prstGeom prst="rect">
            <a:avLst/>
          </a:prstGeom>
        </p:spPr>
      </p:pic>
      <p:sp>
        <p:nvSpPr>
          <p:cNvPr id="6" name="标题 25">
            <a:extLst>
              <a:ext uri="{FF2B5EF4-FFF2-40B4-BE49-F238E27FC236}">
                <a16:creationId xmlns:a16="http://schemas.microsoft.com/office/drawing/2014/main" id="{E56070C2-BB10-7686-0E63-0498CD7E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71" y="41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AC0167-786F-811B-8E6B-1D4BFDFFD0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47"/>
          <a:stretch/>
        </p:blipFill>
        <p:spPr>
          <a:xfrm>
            <a:off x="3761638" y="5839909"/>
            <a:ext cx="1058618" cy="7169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E16789F-F419-2FD1-B2AA-D97D1E55D3F1}"/>
              </a:ext>
            </a:extLst>
          </p:cNvPr>
          <p:cNvSpPr txBox="1"/>
          <p:nvPr/>
        </p:nvSpPr>
        <p:spPr>
          <a:xfrm>
            <a:off x="5463006" y="108099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Matched GML buildings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A220975-7EC8-A7CB-B13C-B3202C3F155A}"/>
              </a:ext>
            </a:extLst>
          </p:cNvPr>
          <p:cNvSpPr txBox="1"/>
          <p:nvPr/>
        </p:nvSpPr>
        <p:spPr>
          <a:xfrm>
            <a:off x="5580834" y="3081531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Adjacent GML buildings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A2251A9-4DDA-A52A-0DE4-D5E47DC78961}"/>
              </a:ext>
            </a:extLst>
          </p:cNvPr>
          <p:cNvSpPr txBox="1"/>
          <p:nvPr/>
        </p:nvSpPr>
        <p:spPr>
          <a:xfrm>
            <a:off x="502237" y="1200400"/>
            <a:ext cx="3268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 OSM building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8EB48E-849C-F56B-921A-2EB4EE5DD041}"/>
              </a:ext>
            </a:extLst>
          </p:cNvPr>
          <p:cNvSpPr txBox="1"/>
          <p:nvPr/>
        </p:nvSpPr>
        <p:spPr>
          <a:xfrm>
            <a:off x="516492" y="3759806"/>
            <a:ext cx="53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EE82CE7-08E4-5380-CE13-6BB7A1BAB810}"/>
              </a:ext>
            </a:extLst>
          </p:cNvPr>
          <p:cNvSpPr txBox="1"/>
          <p:nvPr/>
        </p:nvSpPr>
        <p:spPr>
          <a:xfrm>
            <a:off x="7207662" y="1021917"/>
            <a:ext cx="53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A57F5F6-911F-4EDF-CBC0-D011D0DC4BCC}"/>
              </a:ext>
            </a:extLst>
          </p:cNvPr>
          <p:cNvSpPr txBox="1"/>
          <p:nvPr/>
        </p:nvSpPr>
        <p:spPr>
          <a:xfrm>
            <a:off x="7181918" y="4872040"/>
            <a:ext cx="53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(d)</a:t>
            </a:r>
            <a:endParaRPr lang="zh-CN" altLang="en-US" dirty="0"/>
          </a:p>
        </p:txBody>
      </p:sp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24AF9131-2224-8A5B-44E0-060A31A6CAEE}"/>
              </a:ext>
            </a:extLst>
          </p:cNvPr>
          <p:cNvSpPr txBox="1">
            <a:spLocks/>
          </p:cNvSpPr>
          <p:nvPr/>
        </p:nvSpPr>
        <p:spPr>
          <a:xfrm>
            <a:off x="9948113" y="6556860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3897E5-8DA1-A5EF-FE25-05C6B8A39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359" y="552650"/>
            <a:ext cx="6204121" cy="37704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4058AE0-CC2D-DC2E-797D-910B52D4B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331" y="3457407"/>
            <a:ext cx="5968669" cy="81173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61EB163-8DD2-DCA7-3A77-3E6F87E1C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3072" y="4301842"/>
            <a:ext cx="2235041" cy="256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6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BFB59-D7D5-7DCA-E28B-96BD9635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B7D182-0D52-15D5-049E-366A9948D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34125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geopandas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Fiona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Shapely</a:t>
            </a:r>
          </a:p>
          <a:p>
            <a:pPr lvl="1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gdal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GB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pyproj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307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BFB59-D7D5-7DCA-E28B-96BD9635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B7D182-0D52-15D5-049E-366A9948D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201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Conversion from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CityGML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 Shapefile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the geometry and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gml_id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Ground Surface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Storing in Shapefile format</a:t>
            </a: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Spatial join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Removing the non-buildings from OSM data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Unifying spatial reference system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Matching polygons in the same place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Searching for the adjacent polygons of the matched polygons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Counting the matching relationships (1:1, m:n, m:1, 1:0, 1:n, 0:1)</a:t>
            </a: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58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5F629F1-22D6-1642-47DA-1ECEA485A4DC}"/>
              </a:ext>
            </a:extLst>
          </p:cNvPr>
          <p:cNvSpPr/>
          <p:nvPr/>
        </p:nvSpPr>
        <p:spPr>
          <a:xfrm>
            <a:off x="2095423" y="4684709"/>
            <a:ext cx="1386590" cy="846944"/>
          </a:xfrm>
          <a:prstGeom prst="rect">
            <a:avLst/>
          </a:prstGeom>
          <a:solidFill>
            <a:srgbClr val="A39CFB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B749B0-B430-D537-8249-550B5DD4A922}"/>
              </a:ext>
            </a:extLst>
          </p:cNvPr>
          <p:cNvSpPr/>
          <p:nvPr/>
        </p:nvSpPr>
        <p:spPr>
          <a:xfrm>
            <a:off x="8014353" y="4771070"/>
            <a:ext cx="1386590" cy="846944"/>
          </a:xfrm>
          <a:prstGeom prst="rect">
            <a:avLst/>
          </a:prstGeom>
          <a:solidFill>
            <a:srgbClr val="A39CFB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C2BF1B-5E90-E402-D8A4-65B156A9981F}"/>
              </a:ext>
            </a:extLst>
          </p:cNvPr>
          <p:cNvSpPr/>
          <p:nvPr/>
        </p:nvSpPr>
        <p:spPr>
          <a:xfrm>
            <a:off x="1992669" y="4531760"/>
            <a:ext cx="1849418" cy="1325563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172A61-33DC-EE11-8729-0F49A5B9B329}"/>
              </a:ext>
            </a:extLst>
          </p:cNvPr>
          <p:cNvSpPr/>
          <p:nvPr/>
        </p:nvSpPr>
        <p:spPr>
          <a:xfrm>
            <a:off x="9101195" y="5401423"/>
            <a:ext cx="1386590" cy="846944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4D09B3-FCDF-BC73-9591-1E7FDADF9BA2}"/>
              </a:ext>
            </a:extLst>
          </p:cNvPr>
          <p:cNvSpPr/>
          <p:nvPr/>
        </p:nvSpPr>
        <p:spPr>
          <a:xfrm>
            <a:off x="2195684" y="2810167"/>
            <a:ext cx="1386590" cy="846944"/>
          </a:xfrm>
          <a:prstGeom prst="rect">
            <a:avLst/>
          </a:prstGeom>
          <a:solidFill>
            <a:srgbClr val="A39C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1DDEB9-8F14-0D8E-2876-935CB312F4D4}"/>
              </a:ext>
            </a:extLst>
          </p:cNvPr>
          <p:cNvSpPr/>
          <p:nvPr/>
        </p:nvSpPr>
        <p:spPr>
          <a:xfrm>
            <a:off x="2444295" y="3008286"/>
            <a:ext cx="1386590" cy="846944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EEAA0CE-6444-F8E7-71DF-E17BAA2EAF5A}"/>
              </a:ext>
            </a:extLst>
          </p:cNvPr>
          <p:cNvSpPr txBox="1"/>
          <p:nvPr/>
        </p:nvSpPr>
        <p:spPr>
          <a:xfrm>
            <a:off x="2095423" y="4684709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osm1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4B91FD2-3FEB-C818-775C-61320412BD69}"/>
              </a:ext>
            </a:extLst>
          </p:cNvPr>
          <p:cNvSpPr txBox="1"/>
          <p:nvPr/>
        </p:nvSpPr>
        <p:spPr>
          <a:xfrm>
            <a:off x="3365038" y="555541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gml1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CFD7BE-42F5-5012-5AA8-3213A6E02495}"/>
              </a:ext>
            </a:extLst>
          </p:cNvPr>
          <p:cNvSpPr txBox="1"/>
          <p:nvPr/>
        </p:nvSpPr>
        <p:spPr>
          <a:xfrm>
            <a:off x="7992199" y="477107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osm1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F915B98-863A-5750-978B-DAFAB4BC6D37}"/>
              </a:ext>
            </a:extLst>
          </p:cNvPr>
          <p:cNvSpPr txBox="1"/>
          <p:nvPr/>
        </p:nvSpPr>
        <p:spPr>
          <a:xfrm>
            <a:off x="10029337" y="6024685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gml1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74AC52-A6A6-D203-ABF9-0FE9097C76CC}"/>
              </a:ext>
            </a:extLst>
          </p:cNvPr>
          <p:cNvSpPr txBox="1"/>
          <p:nvPr/>
        </p:nvSpPr>
        <p:spPr>
          <a:xfrm>
            <a:off x="3392324" y="3597959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gml1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8024EEF-FC26-F400-C79F-215F10E6EC0C}"/>
              </a:ext>
            </a:extLst>
          </p:cNvPr>
          <p:cNvSpPr txBox="1"/>
          <p:nvPr/>
        </p:nvSpPr>
        <p:spPr>
          <a:xfrm>
            <a:off x="2195684" y="2810167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osm1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C9AEF5D-54C7-8424-4BF9-D2E3E0E7785D}"/>
              </a:ext>
            </a:extLst>
          </p:cNvPr>
          <p:cNvSpPr txBox="1"/>
          <p:nvPr/>
        </p:nvSpPr>
        <p:spPr>
          <a:xfrm>
            <a:off x="1412876" y="2266996"/>
            <a:ext cx="3021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 R1 &gt; 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,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 t  -&gt; Same</a:t>
            </a:r>
            <a:endParaRPr lang="zh-CN" altLang="en-US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973DB1-7FDD-61FB-E75F-5E8C6BE9A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40" y="6034572"/>
            <a:ext cx="2870593" cy="60145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37D4D9A-7EE7-ABB5-6F93-446DFBA6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91" y="3432246"/>
            <a:ext cx="461587" cy="4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big red cross no background&#10;">
            <a:extLst>
              <a:ext uri="{FF2B5EF4-FFF2-40B4-BE49-F238E27FC236}">
                <a16:creationId xmlns:a16="http://schemas.microsoft.com/office/drawing/2014/main" id="{1639C5BD-407D-B7EB-2DB5-CBB05D70E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459" y="5370421"/>
            <a:ext cx="773624" cy="7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标题 25">
            <a:extLst>
              <a:ext uri="{FF2B5EF4-FFF2-40B4-BE49-F238E27FC236}">
                <a16:creationId xmlns:a16="http://schemas.microsoft.com/office/drawing/2014/main" id="{13EDD02E-D163-9EE1-03BE-2B466101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71" y="41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Identify matches in the same place</a:t>
            </a:r>
          </a:p>
        </p:txBody>
      </p:sp>
      <p:pic>
        <p:nvPicPr>
          <p:cNvPr id="3" name="Bild 6" descr="20150416 tum logo blau png final.png">
            <a:extLst>
              <a:ext uri="{FF2B5EF4-FFF2-40B4-BE49-F238E27FC236}">
                <a16:creationId xmlns:a16="http://schemas.microsoft.com/office/drawing/2014/main" id="{A0624525-3B31-A9C5-7059-59CCD98CF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4150" y="293520"/>
            <a:ext cx="860578" cy="453240"/>
          </a:xfrm>
          <a:prstGeom prst="rect">
            <a:avLst/>
          </a:prstGeom>
        </p:spPr>
      </p:pic>
      <p:sp>
        <p:nvSpPr>
          <p:cNvPr id="31" name="Foliennummernplatzhalter 3">
            <a:extLst>
              <a:ext uri="{FF2B5EF4-FFF2-40B4-BE49-F238E27FC236}">
                <a16:creationId xmlns:a16="http://schemas.microsoft.com/office/drawing/2014/main" id="{3372BF94-C2C7-CF2F-6A08-CDCE54ADF4CD}"/>
              </a:ext>
            </a:extLst>
          </p:cNvPr>
          <p:cNvSpPr txBox="1">
            <a:spLocks/>
          </p:cNvSpPr>
          <p:nvPr/>
        </p:nvSpPr>
        <p:spPr>
          <a:xfrm>
            <a:off x="9948113" y="6556860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1F196EE-C288-3D6C-8153-A0A8CB2C138A}"/>
              </a:ext>
            </a:extLst>
          </p:cNvPr>
          <p:cNvSpPr/>
          <p:nvPr/>
        </p:nvSpPr>
        <p:spPr>
          <a:xfrm>
            <a:off x="9765449" y="580203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217E12-F7A4-7DC3-EB87-BBDC0CFA0BB5}"/>
              </a:ext>
            </a:extLst>
          </p:cNvPr>
          <p:cNvSpPr/>
          <p:nvPr/>
        </p:nvSpPr>
        <p:spPr>
          <a:xfrm>
            <a:off x="8130247" y="2825560"/>
            <a:ext cx="1753223" cy="1245514"/>
          </a:xfrm>
          <a:prstGeom prst="rect">
            <a:avLst/>
          </a:prstGeom>
          <a:solidFill>
            <a:srgbClr val="A39C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EBCCE0-297F-6868-79A5-A4DE3A04C3E6}"/>
              </a:ext>
            </a:extLst>
          </p:cNvPr>
          <p:cNvSpPr/>
          <p:nvPr/>
        </p:nvSpPr>
        <p:spPr>
          <a:xfrm>
            <a:off x="8378859" y="3023679"/>
            <a:ext cx="1386590" cy="846944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CBB954-1776-447F-F9E5-457E2F0D49C5}"/>
              </a:ext>
            </a:extLst>
          </p:cNvPr>
          <p:cNvSpPr txBox="1"/>
          <p:nvPr/>
        </p:nvSpPr>
        <p:spPr>
          <a:xfrm>
            <a:off x="9326888" y="3613352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gml1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A45406-C0F2-08E1-4D02-743603126B84}"/>
              </a:ext>
            </a:extLst>
          </p:cNvPr>
          <p:cNvSpPr txBox="1"/>
          <p:nvPr/>
        </p:nvSpPr>
        <p:spPr>
          <a:xfrm>
            <a:off x="8130248" y="282556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osm1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C121DAE-A697-9B0B-F752-34CFD67C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060" y="3721069"/>
            <a:ext cx="461587" cy="4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4803190C-5185-AC92-C05F-E6A76A06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22" y="5574956"/>
            <a:ext cx="461587" cy="4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1D5F78C-39BB-382B-D435-E517AB1FE934}"/>
                  </a:ext>
                </a:extLst>
              </p:cNvPr>
              <p:cNvSpPr txBox="1"/>
              <p:nvPr/>
            </p:nvSpPr>
            <p:spPr>
              <a:xfrm>
                <a:off x="2081060" y="1294879"/>
                <a:ext cx="2113059" cy="491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R1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𝑂𝑣𝑒𝑟𝑙𝑎𝑝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𝑂𝑆𝑀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</m:den>
                    </m:f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1D5F78C-39BB-382B-D435-E517AB1FE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060" y="1294879"/>
                <a:ext cx="2113059" cy="491609"/>
              </a:xfrm>
              <a:prstGeom prst="rect">
                <a:avLst/>
              </a:prstGeom>
              <a:blipFill>
                <a:blip r:embed="rId7"/>
                <a:stretch>
                  <a:fillRect l="-2305"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9D341A4-6B1E-0365-D704-6CDBFC6458DB}"/>
                  </a:ext>
                </a:extLst>
              </p:cNvPr>
              <p:cNvSpPr txBox="1"/>
              <p:nvPr/>
            </p:nvSpPr>
            <p:spPr>
              <a:xfrm>
                <a:off x="4301365" y="1300275"/>
                <a:ext cx="2113059" cy="491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R2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𝑂𝑣𝑒𝑟𝑙𝑎𝑝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𝐺𝑀𝐿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</m:den>
                    </m:f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9D341A4-6B1E-0365-D704-6CDBFC64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365" y="1300275"/>
                <a:ext cx="2113059" cy="491609"/>
              </a:xfrm>
              <a:prstGeom prst="rect">
                <a:avLst/>
              </a:prstGeom>
              <a:blipFill>
                <a:blip r:embed="rId8"/>
                <a:stretch>
                  <a:fillRect l="-2601"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4A47D6EB-916C-5018-F08C-8C5CCEF3E678}"/>
              </a:ext>
            </a:extLst>
          </p:cNvPr>
          <p:cNvSpPr txBox="1"/>
          <p:nvPr/>
        </p:nvSpPr>
        <p:spPr>
          <a:xfrm>
            <a:off x="6563941" y="1369250"/>
            <a:ext cx="3122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Tolerance threshold 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20ACDD3-7547-A995-F20C-0573371F9127}"/>
              </a:ext>
            </a:extLst>
          </p:cNvPr>
          <p:cNvSpPr txBox="1"/>
          <p:nvPr/>
        </p:nvSpPr>
        <p:spPr>
          <a:xfrm>
            <a:off x="7703206" y="2288088"/>
            <a:ext cx="3185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 R1 &lt;= 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,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 t  -&gt; Part of</a:t>
            </a:r>
            <a:endParaRPr lang="zh-CN" altLang="en-US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1641955-7164-AECF-A64D-F73287338FE4}"/>
              </a:ext>
            </a:extLst>
          </p:cNvPr>
          <p:cNvSpPr txBox="1"/>
          <p:nvPr/>
        </p:nvSpPr>
        <p:spPr>
          <a:xfrm>
            <a:off x="1296203" y="4139665"/>
            <a:ext cx="3156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 R1 &gt; 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,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&lt;= t  -&gt; Part of</a:t>
            </a:r>
            <a:endParaRPr lang="zh-CN" altLang="en-US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7CE0E5B-1956-5EF8-2292-7451ACF0ED8A}"/>
              </a:ext>
            </a:extLst>
          </p:cNvPr>
          <p:cNvSpPr txBox="1"/>
          <p:nvPr/>
        </p:nvSpPr>
        <p:spPr>
          <a:xfrm>
            <a:off x="7457739" y="4357028"/>
            <a:ext cx="3730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(d) R1 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,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&lt;= t  -&gt; Not match</a:t>
            </a:r>
            <a:endParaRPr lang="zh-CN" altLang="en-US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76E698-8FCE-195B-A0C1-B24F4D5C0E98}"/>
              </a:ext>
            </a:extLst>
          </p:cNvPr>
          <p:cNvSpPr txBox="1"/>
          <p:nvPr/>
        </p:nvSpPr>
        <p:spPr>
          <a:xfrm>
            <a:off x="1102044" y="3628510"/>
            <a:ext cx="1254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match</a:t>
            </a:r>
            <a:endParaRPr lang="zh-CN" altLang="en-US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10AD65-7D75-ED55-B634-09943D00EBB5}"/>
              </a:ext>
            </a:extLst>
          </p:cNvPr>
          <p:cNvSpPr txBox="1"/>
          <p:nvPr/>
        </p:nvSpPr>
        <p:spPr>
          <a:xfrm>
            <a:off x="9918890" y="3925359"/>
            <a:ext cx="1254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match</a:t>
            </a:r>
            <a:endParaRPr lang="zh-CN" altLang="en-US" sz="16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3E480A-1045-61A2-B040-0732B1B3C866}"/>
              </a:ext>
            </a:extLst>
          </p:cNvPr>
          <p:cNvSpPr txBox="1"/>
          <p:nvPr/>
        </p:nvSpPr>
        <p:spPr>
          <a:xfrm>
            <a:off x="950734" y="5799820"/>
            <a:ext cx="1254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match</a:t>
            </a:r>
            <a:endParaRPr lang="zh-CN" altLang="en-US" sz="16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71382A-FD5C-4404-0B22-40A6A79BAA59}"/>
              </a:ext>
            </a:extLst>
          </p:cNvPr>
          <p:cNvSpPr txBox="1"/>
          <p:nvPr/>
        </p:nvSpPr>
        <p:spPr>
          <a:xfrm>
            <a:off x="6673204" y="5343362"/>
            <a:ext cx="1450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match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0525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4F7DAAA3-81A4-194C-21A9-DB2544AC5B4B}"/>
              </a:ext>
            </a:extLst>
          </p:cNvPr>
          <p:cNvSpPr/>
          <p:nvPr/>
        </p:nvSpPr>
        <p:spPr>
          <a:xfrm>
            <a:off x="7712653" y="3423020"/>
            <a:ext cx="1326773" cy="1134252"/>
          </a:xfrm>
          <a:prstGeom prst="rect">
            <a:avLst/>
          </a:prstGeom>
          <a:solidFill>
            <a:srgbClr val="A39C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B23F98D-4F92-081A-D3FB-ABFF9499D1C4}"/>
              </a:ext>
            </a:extLst>
          </p:cNvPr>
          <p:cNvSpPr txBox="1"/>
          <p:nvPr/>
        </p:nvSpPr>
        <p:spPr>
          <a:xfrm>
            <a:off x="7665197" y="3794688"/>
            <a:ext cx="1228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osm2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4D09B3-FCDF-BC73-9591-1E7FDADF9BA2}"/>
              </a:ext>
            </a:extLst>
          </p:cNvPr>
          <p:cNvSpPr/>
          <p:nvPr/>
        </p:nvSpPr>
        <p:spPr>
          <a:xfrm>
            <a:off x="1506232" y="1912575"/>
            <a:ext cx="3348589" cy="2364425"/>
          </a:xfrm>
          <a:prstGeom prst="rect">
            <a:avLst/>
          </a:prstGeom>
          <a:solidFill>
            <a:srgbClr val="A39C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1DDEB9-8F14-0D8E-2876-935CB312F4D4}"/>
              </a:ext>
            </a:extLst>
          </p:cNvPr>
          <p:cNvSpPr/>
          <p:nvPr/>
        </p:nvSpPr>
        <p:spPr>
          <a:xfrm>
            <a:off x="2043468" y="2304742"/>
            <a:ext cx="3348589" cy="2364425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74AC52-A6A6-D203-ABF9-0FE9097C76CC}"/>
              </a:ext>
            </a:extLst>
          </p:cNvPr>
          <p:cNvSpPr txBox="1"/>
          <p:nvPr/>
        </p:nvSpPr>
        <p:spPr>
          <a:xfrm>
            <a:off x="4693202" y="4303605"/>
            <a:ext cx="1196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gml1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8024EEF-FC26-F400-C79F-215F10E6EC0C}"/>
              </a:ext>
            </a:extLst>
          </p:cNvPr>
          <p:cNvSpPr txBox="1"/>
          <p:nvPr/>
        </p:nvSpPr>
        <p:spPr>
          <a:xfrm>
            <a:off x="1529291" y="1973370"/>
            <a:ext cx="1258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osm1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973DB1-7FDD-61FB-E75F-5E8C6BE9A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40" y="6034572"/>
            <a:ext cx="2870593" cy="601457"/>
          </a:xfrm>
          <a:prstGeom prst="rect">
            <a:avLst/>
          </a:prstGeom>
        </p:spPr>
      </p:pic>
      <p:sp>
        <p:nvSpPr>
          <p:cNvPr id="26" name="标题 25">
            <a:extLst>
              <a:ext uri="{FF2B5EF4-FFF2-40B4-BE49-F238E27FC236}">
                <a16:creationId xmlns:a16="http://schemas.microsoft.com/office/drawing/2014/main" id="{13EDD02E-D163-9EE1-03BE-2B466101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71" y="41865"/>
            <a:ext cx="9714443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Searching for adjacent polygons of the matched polygons</a:t>
            </a:r>
          </a:p>
        </p:txBody>
      </p:sp>
      <p:pic>
        <p:nvPicPr>
          <p:cNvPr id="3" name="Bild 6" descr="20150416 tum logo blau png final.png">
            <a:extLst>
              <a:ext uri="{FF2B5EF4-FFF2-40B4-BE49-F238E27FC236}">
                <a16:creationId xmlns:a16="http://schemas.microsoft.com/office/drawing/2014/main" id="{A0624525-3B31-A9C5-7059-59CCD98CF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150" y="293520"/>
            <a:ext cx="860578" cy="453240"/>
          </a:xfrm>
          <a:prstGeom prst="rect">
            <a:avLst/>
          </a:prstGeom>
        </p:spPr>
      </p:pic>
      <p:sp>
        <p:nvSpPr>
          <p:cNvPr id="31" name="Foliennummernplatzhalter 3">
            <a:extLst>
              <a:ext uri="{FF2B5EF4-FFF2-40B4-BE49-F238E27FC236}">
                <a16:creationId xmlns:a16="http://schemas.microsoft.com/office/drawing/2014/main" id="{3372BF94-C2C7-CF2F-6A08-CDCE54ADF4CD}"/>
              </a:ext>
            </a:extLst>
          </p:cNvPr>
          <p:cNvSpPr txBox="1">
            <a:spLocks/>
          </p:cNvSpPr>
          <p:nvPr/>
        </p:nvSpPr>
        <p:spPr>
          <a:xfrm>
            <a:off x="9948113" y="6556860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5C0582D-FF83-6E53-3001-D11F7285F4C0}"/>
              </a:ext>
            </a:extLst>
          </p:cNvPr>
          <p:cNvSpPr txBox="1"/>
          <p:nvPr/>
        </p:nvSpPr>
        <p:spPr>
          <a:xfrm>
            <a:off x="1981909" y="4768057"/>
            <a:ext cx="23070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Matched: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osm1</a:t>
            </a: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Adjacent: osm2</a:t>
            </a:r>
            <a:endParaRPr lang="zh-CN" altLang="en-US" sz="16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3BD3E56-265A-EDA5-9054-DE424CEF4CC6}"/>
              </a:ext>
            </a:extLst>
          </p:cNvPr>
          <p:cNvSpPr/>
          <p:nvPr/>
        </p:nvSpPr>
        <p:spPr>
          <a:xfrm>
            <a:off x="408700" y="2970825"/>
            <a:ext cx="1120591" cy="723825"/>
          </a:xfrm>
          <a:prstGeom prst="rect">
            <a:avLst/>
          </a:prstGeom>
          <a:solidFill>
            <a:srgbClr val="A39C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FFBB72-84D0-700A-C000-0D1FA5BEE668}"/>
              </a:ext>
            </a:extLst>
          </p:cNvPr>
          <p:cNvSpPr txBox="1"/>
          <p:nvPr/>
        </p:nvSpPr>
        <p:spPr>
          <a:xfrm>
            <a:off x="584425" y="3187568"/>
            <a:ext cx="1258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osm2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4D2D0D4-65B3-F42B-728D-55D77BA07266}"/>
              </a:ext>
            </a:extLst>
          </p:cNvPr>
          <p:cNvSpPr/>
          <p:nvPr/>
        </p:nvSpPr>
        <p:spPr>
          <a:xfrm>
            <a:off x="7712653" y="1533175"/>
            <a:ext cx="1326773" cy="1926897"/>
          </a:xfrm>
          <a:prstGeom prst="rect">
            <a:avLst/>
          </a:prstGeom>
          <a:solidFill>
            <a:srgbClr val="A39C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527269B-68CC-89C1-FA53-AF14688E1A8E}"/>
              </a:ext>
            </a:extLst>
          </p:cNvPr>
          <p:cNvSpPr/>
          <p:nvPr/>
        </p:nvSpPr>
        <p:spPr>
          <a:xfrm>
            <a:off x="7967639" y="1913368"/>
            <a:ext cx="3266418" cy="2718022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666C23-B2A7-F233-141C-CED71CD64489}"/>
              </a:ext>
            </a:extLst>
          </p:cNvPr>
          <p:cNvSpPr txBox="1"/>
          <p:nvPr/>
        </p:nvSpPr>
        <p:spPr>
          <a:xfrm>
            <a:off x="9289545" y="4194727"/>
            <a:ext cx="1167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gml1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03205C3-ED48-1541-9071-8938C696E5C9}"/>
              </a:ext>
            </a:extLst>
          </p:cNvPr>
          <p:cNvSpPr txBox="1"/>
          <p:nvPr/>
        </p:nvSpPr>
        <p:spPr>
          <a:xfrm>
            <a:off x="7712653" y="1600646"/>
            <a:ext cx="1228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osm1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24CA5B9-D9DB-0EA1-9891-97488FC3964E}"/>
              </a:ext>
            </a:extLst>
          </p:cNvPr>
          <p:cNvSpPr txBox="1"/>
          <p:nvPr/>
        </p:nvSpPr>
        <p:spPr>
          <a:xfrm>
            <a:off x="7386119" y="4789227"/>
            <a:ext cx="33570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Matched: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osm1, osm2</a:t>
            </a: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Adjacent: osm3</a:t>
            </a:r>
            <a:endParaRPr lang="zh-CN" altLang="en-US" sz="16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7E4EB33-EC8C-23F7-8E96-3BB246C3D04E}"/>
              </a:ext>
            </a:extLst>
          </p:cNvPr>
          <p:cNvSpPr/>
          <p:nvPr/>
        </p:nvSpPr>
        <p:spPr>
          <a:xfrm>
            <a:off x="6619560" y="3148434"/>
            <a:ext cx="1093093" cy="832072"/>
          </a:xfrm>
          <a:prstGeom prst="rect">
            <a:avLst/>
          </a:prstGeom>
          <a:solidFill>
            <a:srgbClr val="A39C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122FF7C-F8C7-2B8C-C165-A36865F4A910}"/>
              </a:ext>
            </a:extLst>
          </p:cNvPr>
          <p:cNvSpPr txBox="1"/>
          <p:nvPr/>
        </p:nvSpPr>
        <p:spPr>
          <a:xfrm>
            <a:off x="6816387" y="3440759"/>
            <a:ext cx="1228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osm3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054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6" descr="20150416 tum logo blau png final.png">
            <a:extLst>
              <a:ext uri="{FF2B5EF4-FFF2-40B4-BE49-F238E27FC236}">
                <a16:creationId xmlns:a16="http://schemas.microsoft.com/office/drawing/2014/main" id="{AFC05F1F-D284-58D9-1951-DAAA57A2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150" y="293520"/>
            <a:ext cx="860578" cy="45324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1FAD65-D625-71BF-E97C-E7D969626773}"/>
              </a:ext>
            </a:extLst>
          </p:cNvPr>
          <p:cNvSpPr txBox="1">
            <a:spLocks/>
          </p:cNvSpPr>
          <p:nvPr/>
        </p:nvSpPr>
        <p:spPr>
          <a:xfrm>
            <a:off x="9948113" y="6556860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标题 25">
            <a:extLst>
              <a:ext uri="{FF2B5EF4-FFF2-40B4-BE49-F238E27FC236}">
                <a16:creationId xmlns:a16="http://schemas.microsoft.com/office/drawing/2014/main" id="{1DF6CB4A-52A5-C8E8-76E6-F99038C1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71" y="41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122EA2-35D2-D957-7AC7-7796C665E212}"/>
              </a:ext>
            </a:extLst>
          </p:cNvPr>
          <p:cNvSpPr txBox="1"/>
          <p:nvPr/>
        </p:nvSpPr>
        <p:spPr>
          <a:xfrm>
            <a:off x="757363" y="2048457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Index table for GML data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96E1B4-38EB-7FB1-0E4B-7E72E11B166B}"/>
              </a:ext>
            </a:extLst>
          </p:cNvPr>
          <p:cNvSpPr txBox="1"/>
          <p:nvPr/>
        </p:nvSpPr>
        <p:spPr>
          <a:xfrm>
            <a:off x="757363" y="4133756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Index table for OSM data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27E146-4168-F532-A2F2-C382BEB85EC4}"/>
              </a:ext>
            </a:extLst>
          </p:cNvPr>
          <p:cNvSpPr txBox="1"/>
          <p:nvPr/>
        </p:nvSpPr>
        <p:spPr>
          <a:xfrm>
            <a:off x="757363" y="603587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Statistics of the matching relations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6D546F-0D88-8361-2ED1-6F7F0E0D8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477" y="865768"/>
            <a:ext cx="2629790" cy="236144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7A0E43-A001-C3F0-6EFD-94E0E6C894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759"/>
          <a:stretch/>
        </p:blipFill>
        <p:spPr>
          <a:xfrm>
            <a:off x="7386916" y="865769"/>
            <a:ext cx="2214731" cy="236144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581C6CC-9794-3250-8100-A23A2B88A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364" y="3503802"/>
            <a:ext cx="2805866" cy="199485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C6E4A1B-DE7A-954D-3DEB-A44010F6E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973" y="3432008"/>
            <a:ext cx="2773826" cy="206665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3B17224-5E74-442B-42CD-2BE0EB24E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2563" y="5613950"/>
            <a:ext cx="1302299" cy="124404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B14F537-F872-84F8-0BE9-D9174DE7D116}"/>
              </a:ext>
            </a:extLst>
          </p:cNvPr>
          <p:cNvSpPr txBox="1"/>
          <p:nvPr/>
        </p:nvSpPr>
        <p:spPr>
          <a:xfrm>
            <a:off x="4901420" y="564578"/>
            <a:ext cx="1950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Matched polygons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74E4ED6-0F09-39E1-D15A-361CB5008D87}"/>
              </a:ext>
            </a:extLst>
          </p:cNvPr>
          <p:cNvSpPr txBox="1"/>
          <p:nvPr/>
        </p:nvSpPr>
        <p:spPr>
          <a:xfrm>
            <a:off x="7280683" y="394040"/>
            <a:ext cx="25730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Adjacent polygons of the matched polygons</a:t>
            </a:r>
          </a:p>
          <a:p>
            <a:pPr algn="ctr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29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6" descr="20150416 tum logo blau png final.png">
            <a:extLst>
              <a:ext uri="{FF2B5EF4-FFF2-40B4-BE49-F238E27FC236}">
                <a16:creationId xmlns:a16="http://schemas.microsoft.com/office/drawing/2014/main" id="{AFC05F1F-D284-58D9-1951-DAAA57A2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150" y="293520"/>
            <a:ext cx="860578" cy="45324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1FAD65-D625-71BF-E97C-E7D969626773}"/>
              </a:ext>
            </a:extLst>
          </p:cNvPr>
          <p:cNvSpPr txBox="1">
            <a:spLocks/>
          </p:cNvSpPr>
          <p:nvPr/>
        </p:nvSpPr>
        <p:spPr>
          <a:xfrm>
            <a:off x="9948113" y="6556860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标题 25">
            <a:extLst>
              <a:ext uri="{FF2B5EF4-FFF2-40B4-BE49-F238E27FC236}">
                <a16:creationId xmlns:a16="http://schemas.microsoft.com/office/drawing/2014/main" id="{1DF6CB4A-52A5-C8E8-76E6-F99038C1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71" y="41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8D8852-BD8E-60AD-A978-F6CEF4D7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7"/>
          <a:stretch/>
        </p:blipFill>
        <p:spPr>
          <a:xfrm>
            <a:off x="872234" y="4750623"/>
            <a:ext cx="1058618" cy="7169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9E77BF7-B95C-3258-7D9F-9DAA7865D8AC}"/>
              </a:ext>
            </a:extLst>
          </p:cNvPr>
          <p:cNvSpPr/>
          <p:nvPr/>
        </p:nvSpPr>
        <p:spPr>
          <a:xfrm>
            <a:off x="919942" y="5686917"/>
            <a:ext cx="309070" cy="273844"/>
          </a:xfrm>
          <a:prstGeom prst="rect">
            <a:avLst/>
          </a:prstGeom>
          <a:solidFill>
            <a:srgbClr val="FFFF00"/>
          </a:solidFill>
          <a:ln>
            <a:solidFill>
              <a:srgbClr val="EB4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723D0E5-9947-32F3-E991-E7C77B993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278" y="0"/>
            <a:ext cx="6959585" cy="68307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4EB5F1-6419-EEAD-6C56-61B92EFC6A8F}"/>
              </a:ext>
            </a:extLst>
          </p:cNvPr>
          <p:cNvSpPr txBox="1"/>
          <p:nvPr/>
        </p:nvSpPr>
        <p:spPr>
          <a:xfrm>
            <a:off x="9421347" y="2334135"/>
            <a:ext cx="1243074" cy="36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= 0.5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A9AE8F-D193-92A6-00E8-9733E14D3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347" y="2799238"/>
            <a:ext cx="2636654" cy="251872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6993B4D-16D1-45D0-2648-E439A02DEF9C}"/>
              </a:ext>
            </a:extLst>
          </p:cNvPr>
          <p:cNvSpPr txBox="1"/>
          <p:nvPr/>
        </p:nvSpPr>
        <p:spPr>
          <a:xfrm>
            <a:off x="1207135" y="5639173"/>
            <a:ext cx="6094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Matched GML</a:t>
            </a:r>
          </a:p>
        </p:txBody>
      </p:sp>
    </p:spTree>
    <p:extLst>
      <p:ext uri="{BB962C8B-B14F-4D97-AF65-F5344CB8AC3E}">
        <p14:creationId xmlns:p14="http://schemas.microsoft.com/office/powerpoint/2010/main" val="4076915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6" descr="20150416 tum logo blau png final.png">
            <a:extLst>
              <a:ext uri="{FF2B5EF4-FFF2-40B4-BE49-F238E27FC236}">
                <a16:creationId xmlns:a16="http://schemas.microsoft.com/office/drawing/2014/main" id="{AFC05F1F-D284-58D9-1951-DAAA57A2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150" y="293520"/>
            <a:ext cx="860578" cy="45324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1FAD65-D625-71BF-E97C-E7D969626773}"/>
              </a:ext>
            </a:extLst>
          </p:cNvPr>
          <p:cNvSpPr txBox="1">
            <a:spLocks/>
          </p:cNvSpPr>
          <p:nvPr/>
        </p:nvSpPr>
        <p:spPr>
          <a:xfrm>
            <a:off x="9948113" y="6556860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标题 25">
            <a:extLst>
              <a:ext uri="{FF2B5EF4-FFF2-40B4-BE49-F238E27FC236}">
                <a16:creationId xmlns:a16="http://schemas.microsoft.com/office/drawing/2014/main" id="{1DF6CB4A-52A5-C8E8-76E6-F99038C1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71" y="41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8D8852-BD8E-60AD-A978-F6CEF4D7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7"/>
          <a:stretch/>
        </p:blipFill>
        <p:spPr>
          <a:xfrm>
            <a:off x="1339943" y="5228874"/>
            <a:ext cx="1058618" cy="7169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FA5C300-665F-A2ED-EC28-6AF8BD32ABE6}"/>
              </a:ext>
            </a:extLst>
          </p:cNvPr>
          <p:cNvSpPr txBox="1"/>
          <p:nvPr/>
        </p:nvSpPr>
        <p:spPr>
          <a:xfrm>
            <a:off x="4788674" y="1279497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 attributes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4D2E26-22BF-21A1-09B1-03B48804BD5B}"/>
              </a:ext>
            </a:extLst>
          </p:cNvPr>
          <p:cNvSpPr txBox="1"/>
          <p:nvPr/>
        </p:nvSpPr>
        <p:spPr>
          <a:xfrm>
            <a:off x="4682510" y="4421225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GML1 attributes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296C3F6-DFC3-429D-C7AF-75869E2E5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25"/>
          <a:stretch/>
        </p:blipFill>
        <p:spPr>
          <a:xfrm>
            <a:off x="7002596" y="1279497"/>
            <a:ext cx="1058618" cy="36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9957588-CEAD-C08B-5BB2-E2E473970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7" b="49915"/>
          <a:stretch/>
        </p:blipFill>
        <p:spPr>
          <a:xfrm>
            <a:off x="6867279" y="4395400"/>
            <a:ext cx="1058618" cy="336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CF59E2-1955-206A-95AC-62BB85361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991" y="1697373"/>
            <a:ext cx="3764728" cy="44792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58D745C-CA1E-6CBC-8866-4D6AEBD4C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991" y="2182832"/>
            <a:ext cx="7076196" cy="64329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14DD88E-6D98-1166-1DA0-31DCB5A2C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991" y="2938516"/>
            <a:ext cx="3194291" cy="25167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C5F4E96-1D47-DB8A-2E1B-F4D167E2E6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674" y="4920554"/>
            <a:ext cx="7076196" cy="61664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C42D5C3-EE75-4AC9-B284-0F3302C10C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8673" y="5618203"/>
            <a:ext cx="3503225" cy="18277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B7EC68A-B4B3-EB8F-E4AC-CA2160C92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929" y="1697373"/>
            <a:ext cx="2788525" cy="34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0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6" descr="20150416 tum logo blau png final.png">
            <a:extLst>
              <a:ext uri="{FF2B5EF4-FFF2-40B4-BE49-F238E27FC236}">
                <a16:creationId xmlns:a16="http://schemas.microsoft.com/office/drawing/2014/main" id="{AFC05F1F-D284-58D9-1951-DAAA57A2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150" y="293520"/>
            <a:ext cx="860578" cy="45324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1FAD65-D625-71BF-E97C-E7D969626773}"/>
              </a:ext>
            </a:extLst>
          </p:cNvPr>
          <p:cNvSpPr txBox="1">
            <a:spLocks/>
          </p:cNvSpPr>
          <p:nvPr/>
        </p:nvSpPr>
        <p:spPr>
          <a:xfrm>
            <a:off x="9948113" y="6556860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标题 25">
            <a:extLst>
              <a:ext uri="{FF2B5EF4-FFF2-40B4-BE49-F238E27FC236}">
                <a16:creationId xmlns:a16="http://schemas.microsoft.com/office/drawing/2014/main" id="{1DF6CB4A-52A5-C8E8-76E6-F99038C1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71" y="41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A5C300-665F-A2ED-EC28-6AF8BD32ABE6}"/>
              </a:ext>
            </a:extLst>
          </p:cNvPr>
          <p:cNvSpPr txBox="1"/>
          <p:nvPr/>
        </p:nvSpPr>
        <p:spPr>
          <a:xfrm>
            <a:off x="6040013" y="1405375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OSM attributes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296C3F6-DFC3-429D-C7AF-75869E2E5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25"/>
          <a:stretch/>
        </p:blipFill>
        <p:spPr>
          <a:xfrm>
            <a:off x="8155535" y="1405375"/>
            <a:ext cx="1058618" cy="3693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6129AB-9FFC-C708-37CD-017A19074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85" y="1040654"/>
            <a:ext cx="2390026" cy="19686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1514DF-3F80-F28E-6C5B-478BB84B9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33" y="2970269"/>
            <a:ext cx="4525670" cy="38458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55D453-C0D1-203C-8EC4-067457467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6114" y="5426578"/>
            <a:ext cx="7038573" cy="11302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8D8852-BD8E-60AD-A978-F6CEF4D7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7"/>
          <a:stretch/>
        </p:blipFill>
        <p:spPr>
          <a:xfrm>
            <a:off x="3721885" y="3381660"/>
            <a:ext cx="1058618" cy="7169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10EF53-A6A7-FFA3-CCC4-09A9B98BB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976061"/>
            <a:ext cx="5875606" cy="9942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BE2E2D-4971-F011-5148-ED338CCA83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3257544"/>
            <a:ext cx="5841168" cy="5111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0094F0C-BB54-3E5D-278A-6D7C509FF4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7904" y="1029038"/>
            <a:ext cx="2499407" cy="20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5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3519</TotalTime>
  <Words>306</Words>
  <Application>Microsoft Office PowerPoint</Application>
  <PresentationFormat>宽屏</PresentationFormat>
  <Paragraphs>95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Adobe Gothic Std B</vt:lpstr>
      <vt:lpstr>等线</vt:lpstr>
      <vt:lpstr>等线 Light</vt:lpstr>
      <vt:lpstr>微软雅黑</vt:lpstr>
      <vt:lpstr>Arial</vt:lpstr>
      <vt:lpstr>Cambria Math</vt:lpstr>
      <vt:lpstr>Office 主题​​</vt:lpstr>
      <vt:lpstr>自定义设计方案</vt:lpstr>
      <vt:lpstr>A Python Script for Spatial Joining for CityGML and OSM （v2.1）</vt:lpstr>
      <vt:lpstr>Requirements</vt:lpstr>
      <vt:lpstr>Function</vt:lpstr>
      <vt:lpstr>Identify matches in the same place</vt:lpstr>
      <vt:lpstr>Searching for adjacent polygons of the matched polygons</vt:lpstr>
      <vt:lpstr>Output</vt:lpstr>
      <vt:lpstr>Output</vt:lpstr>
      <vt:lpstr>Output</vt:lpstr>
      <vt:lpstr>Output</vt:lpstr>
      <vt:lpstr>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</dc:creator>
  <cp:lastModifiedBy>d</cp:lastModifiedBy>
  <cp:revision>119</cp:revision>
  <dcterms:created xsi:type="dcterms:W3CDTF">2023-02-23T17:24:23Z</dcterms:created>
  <dcterms:modified xsi:type="dcterms:W3CDTF">2023-04-14T10:44:05Z</dcterms:modified>
</cp:coreProperties>
</file>